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8"/>
  </p:notesMasterIdLst>
  <p:handoutMasterIdLst>
    <p:handoutMasterId r:id="rId9"/>
  </p:handoutMasterIdLst>
  <p:sldIdLst>
    <p:sldId id="1016" r:id="rId2"/>
    <p:sldId id="1135" r:id="rId3"/>
    <p:sldId id="1137" r:id="rId4"/>
    <p:sldId id="1139" r:id="rId5"/>
    <p:sldId id="1138" r:id="rId6"/>
    <p:sldId id="1125" r:id="rId7"/>
  </p:sldIdLst>
  <p:sldSz cx="9144000" cy="6858000" type="screen4x3"/>
  <p:notesSz cx="7010400" cy="92964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00CC00"/>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5" autoAdjust="0"/>
    <p:restoredTop sz="94613" autoAdjust="0"/>
  </p:normalViewPr>
  <p:slideViewPr>
    <p:cSldViewPr snapToGrid="0">
      <p:cViewPr varScale="1">
        <p:scale>
          <a:sx n="63" d="100"/>
          <a:sy n="63" d="100"/>
        </p:scale>
        <p:origin x="-7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1</a:t>
            </a:r>
            <a:r>
              <a:rPr lang="en-US" baseline="0" dirty="0" smtClean="0"/>
              <a:t> Jan – 31 June 2017</a:t>
            </a:r>
            <a:endParaRPr lang="en-US" dirty="0"/>
          </a:p>
        </c:rich>
      </c:tx>
      <c:layout>
        <c:manualLayout>
          <c:xMode val="edge"/>
          <c:yMode val="edge"/>
          <c:x val="0.27676553672316379"/>
          <c:y val="9.7701157162504524E-3"/>
        </c:manualLayout>
      </c:layout>
    </c:title>
    <c:plotArea>
      <c:layout>
        <c:manualLayout>
          <c:layoutTarget val="inner"/>
          <c:xMode val="edge"/>
          <c:yMode val="edge"/>
          <c:x val="0.12297088393611817"/>
          <c:y val="0.14568454181138329"/>
          <c:w val="0.81787379331820842"/>
          <c:h val="0.60033860759311186"/>
        </c:manualLayout>
      </c:layout>
      <c:barChart>
        <c:barDir val="col"/>
        <c:grouping val="clustered"/>
        <c:ser>
          <c:idx val="0"/>
          <c:order val="0"/>
          <c:tx>
            <c:strRef>
              <c:f>Sheet1!$A$2</c:f>
              <c:strCache>
                <c:ptCount val="1"/>
                <c:pt idx="0">
                  <c:v>Total</c:v>
                </c:pt>
              </c:strCache>
            </c:strRef>
          </c:tx>
          <c:spPr>
            <a:solidFill>
              <a:srgbClr val="63AAFE"/>
            </a:solidFill>
            <a:ln w="25400">
              <a:noFill/>
            </a:ln>
          </c:spPr>
          <c:cat>
            <c:strRef>
              <c:f>Sheet1!$A$1:$Z$1</c:f>
              <c:strCache>
                <c:ptCount val="26"/>
                <c:pt idx="1">
                  <c:v>AES10/SMC28</c:v>
                </c:pt>
                <c:pt idx="2">
                  <c:v>AP03/MTT17</c:v>
                </c:pt>
                <c:pt idx="3">
                  <c:v>C16/EMB18 AUS</c:v>
                </c:pt>
                <c:pt idx="4">
                  <c:v>C16 SA</c:v>
                </c:pt>
                <c:pt idx="5">
                  <c:v>CAS4/SSC37</c:v>
                </c:pt>
                <c:pt idx="6">
                  <c:v>CEDA44</c:v>
                </c:pt>
                <c:pt idx="7">
                  <c:v>COM19/SP01-AUS</c:v>
                </c:pt>
                <c:pt idx="8">
                  <c:v>COM19/SP01 SA</c:v>
                </c:pt>
                <c:pt idx="9">
                  <c:v>CTCN</c:v>
                </c:pt>
                <c:pt idx="10">
                  <c:v>E25</c:v>
                </c:pt>
                <c:pt idx="11">
                  <c:v>ED15</c:v>
                </c:pt>
                <c:pt idx="12">
                  <c:v>EMC27</c:v>
                </c:pt>
                <c:pt idx="13">
                  <c:v>C16/EMB18-AUS</c:v>
                </c:pt>
                <c:pt idx="14">
                  <c:v>IM09</c:v>
                </c:pt>
                <c:pt idx="15">
                  <c:v>LM-AUS</c:v>
                </c:pt>
                <c:pt idx="16">
                  <c:v>LM-SA</c:v>
                </c:pt>
                <c:pt idx="17">
                  <c:v>PI2</c:v>
                </c:pt>
                <c:pt idx="18">
                  <c:v>PE31-SA</c:v>
                </c:pt>
                <c:pt idx="19">
                  <c:v>PHO36</c:v>
                </c:pt>
                <c:pt idx="20">
                  <c:v>PSE43</c:v>
                </c:pt>
                <c:pt idx="21">
                  <c:v>SEN39</c:v>
                </c:pt>
                <c:pt idx="22">
                  <c:v>TM14-AUS</c:v>
                </c:pt>
                <c:pt idx="23">
                  <c:v>TM14-SA</c:v>
                </c:pt>
                <c:pt idx="24">
                  <c:v>WIE</c:v>
                </c:pt>
                <c:pt idx="25">
                  <c:v>YP</c:v>
                </c:pt>
              </c:strCache>
            </c:strRef>
          </c:cat>
          <c:val>
            <c:numRef>
              <c:f>Sheet1!$A$2:$Z$2</c:f>
              <c:numCache>
                <c:formatCode>General</c:formatCode>
                <c:ptCount val="26"/>
                <c:pt idx="0">
                  <c:v>0</c:v>
                </c:pt>
                <c:pt idx="1">
                  <c:v>6</c:v>
                </c:pt>
                <c:pt idx="2">
                  <c:v>3</c:v>
                </c:pt>
                <c:pt idx="3">
                  <c:v>13</c:v>
                </c:pt>
                <c:pt idx="4">
                  <c:v>4</c:v>
                </c:pt>
                <c:pt idx="5">
                  <c:v>10</c:v>
                </c:pt>
                <c:pt idx="6">
                  <c:v>3</c:v>
                </c:pt>
                <c:pt idx="7">
                  <c:v>16</c:v>
                </c:pt>
                <c:pt idx="8">
                  <c:v>1</c:v>
                </c:pt>
                <c:pt idx="9">
                  <c:v>11</c:v>
                </c:pt>
                <c:pt idx="10">
                  <c:v>0</c:v>
                </c:pt>
                <c:pt idx="11">
                  <c:v>2</c:v>
                </c:pt>
                <c:pt idx="12">
                  <c:v>4</c:v>
                </c:pt>
                <c:pt idx="13">
                  <c:v>19</c:v>
                </c:pt>
                <c:pt idx="14">
                  <c:v>0</c:v>
                </c:pt>
                <c:pt idx="15">
                  <c:v>5</c:v>
                </c:pt>
                <c:pt idx="16">
                  <c:v>7</c:v>
                </c:pt>
                <c:pt idx="17">
                  <c:v>18</c:v>
                </c:pt>
                <c:pt idx="18">
                  <c:v>2</c:v>
                </c:pt>
                <c:pt idx="19">
                  <c:v>1</c:v>
                </c:pt>
                <c:pt idx="20">
                  <c:v>0</c:v>
                </c:pt>
                <c:pt idx="21">
                  <c:v>3</c:v>
                </c:pt>
                <c:pt idx="22">
                  <c:v>0</c:v>
                </c:pt>
                <c:pt idx="23">
                  <c:v>0</c:v>
                </c:pt>
                <c:pt idx="24">
                  <c:v>8</c:v>
                </c:pt>
                <c:pt idx="25">
                  <c:v>2</c:v>
                </c:pt>
              </c:numCache>
            </c:numRef>
          </c:val>
        </c:ser>
        <c:ser>
          <c:idx val="1"/>
          <c:order val="1"/>
          <c:tx>
            <c:strRef>
              <c:f>Sheet1!$A$3</c:f>
              <c:strCache>
                <c:ptCount val="1"/>
                <c:pt idx="0">
                  <c:v>Technical</c:v>
                </c:pt>
              </c:strCache>
            </c:strRef>
          </c:tx>
          <c:cat>
            <c:strRef>
              <c:f>Sheet1!$A$1:$Z$1</c:f>
              <c:strCache>
                <c:ptCount val="26"/>
                <c:pt idx="1">
                  <c:v>AES10/SMC28</c:v>
                </c:pt>
                <c:pt idx="2">
                  <c:v>AP03/MTT17</c:v>
                </c:pt>
                <c:pt idx="3">
                  <c:v>C16/EMB18 AUS</c:v>
                </c:pt>
                <c:pt idx="4">
                  <c:v>C16 SA</c:v>
                </c:pt>
                <c:pt idx="5">
                  <c:v>CAS4/SSC37</c:v>
                </c:pt>
                <c:pt idx="6">
                  <c:v>CEDA44</c:v>
                </c:pt>
                <c:pt idx="7">
                  <c:v>COM19/SP01-AUS</c:v>
                </c:pt>
                <c:pt idx="8">
                  <c:v>COM19/SP01 SA</c:v>
                </c:pt>
                <c:pt idx="9">
                  <c:v>CTCN</c:v>
                </c:pt>
                <c:pt idx="10">
                  <c:v>E25</c:v>
                </c:pt>
                <c:pt idx="11">
                  <c:v>ED15</c:v>
                </c:pt>
                <c:pt idx="12">
                  <c:v>EMC27</c:v>
                </c:pt>
                <c:pt idx="13">
                  <c:v>C16/EMB18-AUS</c:v>
                </c:pt>
                <c:pt idx="14">
                  <c:v>IM09</c:v>
                </c:pt>
                <c:pt idx="15">
                  <c:v>LM-AUS</c:v>
                </c:pt>
                <c:pt idx="16">
                  <c:v>LM-SA</c:v>
                </c:pt>
                <c:pt idx="17">
                  <c:v>PI2</c:v>
                </c:pt>
                <c:pt idx="18">
                  <c:v>PE31-SA</c:v>
                </c:pt>
                <c:pt idx="19">
                  <c:v>PHO36</c:v>
                </c:pt>
                <c:pt idx="20">
                  <c:v>PSE43</c:v>
                </c:pt>
                <c:pt idx="21">
                  <c:v>SEN39</c:v>
                </c:pt>
                <c:pt idx="22">
                  <c:v>TM14-AUS</c:v>
                </c:pt>
                <c:pt idx="23">
                  <c:v>TM14-SA</c:v>
                </c:pt>
                <c:pt idx="24">
                  <c:v>WIE</c:v>
                </c:pt>
                <c:pt idx="25">
                  <c:v>YP</c:v>
                </c:pt>
              </c:strCache>
            </c:strRef>
          </c:cat>
          <c:val>
            <c:numRef>
              <c:f>Sheet1!$A$3:$Z$3</c:f>
              <c:numCache>
                <c:formatCode>General</c:formatCode>
                <c:ptCount val="26"/>
                <c:pt idx="0">
                  <c:v>0</c:v>
                </c:pt>
                <c:pt idx="1">
                  <c:v>5</c:v>
                </c:pt>
                <c:pt idx="2">
                  <c:v>3</c:v>
                </c:pt>
                <c:pt idx="3">
                  <c:v>8</c:v>
                </c:pt>
                <c:pt idx="4">
                  <c:v>3</c:v>
                </c:pt>
                <c:pt idx="5">
                  <c:v>10</c:v>
                </c:pt>
                <c:pt idx="6">
                  <c:v>3</c:v>
                </c:pt>
                <c:pt idx="7">
                  <c:v>9</c:v>
                </c:pt>
                <c:pt idx="8">
                  <c:v>1</c:v>
                </c:pt>
                <c:pt idx="9">
                  <c:v>5</c:v>
                </c:pt>
                <c:pt idx="10">
                  <c:v>0</c:v>
                </c:pt>
                <c:pt idx="11">
                  <c:v>2</c:v>
                </c:pt>
                <c:pt idx="12">
                  <c:v>4</c:v>
                </c:pt>
                <c:pt idx="13">
                  <c:v>10</c:v>
                </c:pt>
                <c:pt idx="14">
                  <c:v>0</c:v>
                </c:pt>
                <c:pt idx="15">
                  <c:v>5</c:v>
                </c:pt>
                <c:pt idx="16">
                  <c:v>3</c:v>
                </c:pt>
                <c:pt idx="17">
                  <c:v>9</c:v>
                </c:pt>
                <c:pt idx="18">
                  <c:v>2</c:v>
                </c:pt>
                <c:pt idx="19">
                  <c:v>1</c:v>
                </c:pt>
                <c:pt idx="20">
                  <c:v>0</c:v>
                </c:pt>
                <c:pt idx="21">
                  <c:v>3</c:v>
                </c:pt>
                <c:pt idx="22">
                  <c:v>0</c:v>
                </c:pt>
                <c:pt idx="23">
                  <c:v>0</c:v>
                </c:pt>
                <c:pt idx="24">
                  <c:v>8</c:v>
                </c:pt>
                <c:pt idx="25">
                  <c:v>0</c:v>
                </c:pt>
              </c:numCache>
            </c:numRef>
          </c:val>
        </c:ser>
        <c:axId val="65510400"/>
        <c:axId val="65512192"/>
      </c:barChart>
      <c:catAx>
        <c:axId val="65510400"/>
        <c:scaling>
          <c:orientation val="minMax"/>
        </c:scaling>
        <c:axPos val="b"/>
        <c:numFmt formatCode="General" sourceLinked="1"/>
        <c:majorTickMark val="none"/>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65512192"/>
        <c:crosses val="autoZero"/>
        <c:auto val="1"/>
        <c:lblAlgn val="ctr"/>
        <c:lblOffset val="100"/>
        <c:tickLblSkip val="1"/>
        <c:tickMarkSkip val="1"/>
      </c:catAx>
      <c:valAx>
        <c:axId val="65512192"/>
        <c:scaling>
          <c:orientation val="minMax"/>
        </c:scaling>
        <c:axPos val="l"/>
        <c:majorGridlines>
          <c:spPr>
            <a:ln w="3184">
              <a:solidFill>
                <a:srgbClr val="000000"/>
              </a:solidFill>
              <a:prstDash val="solid"/>
            </a:ln>
          </c:spPr>
        </c:majorGridlines>
        <c:numFmt formatCode="General" sourceLinked="1"/>
        <c:majorTickMark val="none"/>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65510400"/>
        <c:crosses val="autoZero"/>
        <c:crossBetween val="between"/>
      </c:valAx>
      <c:spPr>
        <a:noFill/>
        <a:ln w="25400">
          <a:noFill/>
        </a:ln>
      </c:spPr>
    </c:plotArea>
    <c:legend>
      <c:legendPos val="r"/>
      <c:layout>
        <c:manualLayout>
          <c:xMode val="edge"/>
          <c:yMode val="edge"/>
          <c:x val="0.73180512923172725"/>
          <c:y val="0.25568085109247407"/>
          <c:w val="0.19616097246318789"/>
          <c:h val="0.15882361652372745"/>
        </c:manualLayout>
      </c:layout>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76809"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76809"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61C46B90-6A8F-B245-AEC0-C3943D9C2CB3}" type="slidenum">
              <a:rPr lang="zh-CN" altLang="en-US"/>
              <a:pPr/>
              <a:t>‹#›</a:t>
            </a:fld>
            <a:endParaRPr lang="en-US" altLang="zh-CN"/>
          </a:p>
        </p:txBody>
      </p:sp>
    </p:spTree>
    <p:extLst>
      <p:ext uri="{BB962C8B-B14F-4D97-AF65-F5344CB8AC3E}">
        <p14:creationId xmlns:p14="http://schemas.microsoft.com/office/powerpoint/2010/main" xmlns="" val="401153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372"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72029" y="0"/>
            <a:ext cx="3038371"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5252" y="4414519"/>
            <a:ext cx="5139898" cy="4184016"/>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32216"/>
            <a:ext cx="3038372"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72029" y="8832216"/>
            <a:ext cx="3038371"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4CB4B070-9547-0846-818F-AED7C214F5E3}" type="slidenum">
              <a:rPr lang="zh-CN" altLang="en-US"/>
              <a:pPr/>
              <a:t>‹#›</a:t>
            </a:fld>
            <a:endParaRPr lang="en-US" altLang="zh-CN"/>
          </a:p>
        </p:txBody>
      </p:sp>
    </p:spTree>
    <p:extLst>
      <p:ext uri="{BB962C8B-B14F-4D97-AF65-F5344CB8AC3E}">
        <p14:creationId xmlns:p14="http://schemas.microsoft.com/office/powerpoint/2010/main" xmlns="" val="3433433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90625" y="695325"/>
            <a:ext cx="4629150" cy="3471863"/>
          </a:xfrm>
          <a:ln/>
        </p:spPr>
      </p:sp>
      <p:sp>
        <p:nvSpPr>
          <p:cNvPr id="1389571" name="Rectangle 3"/>
          <p:cNvSpPr>
            <a:spLocks noGrp="1" noChangeArrowheads="1"/>
          </p:cNvSpPr>
          <p:nvPr>
            <p:ph type="body" idx="1"/>
          </p:nvPr>
        </p:nvSpPr>
        <p:spPr>
          <a:xfrm>
            <a:off x="935252" y="4398623"/>
            <a:ext cx="5139898" cy="4166529"/>
          </a:xfrm>
        </p:spPr>
        <p:txBody>
          <a:bodyPr/>
          <a:lstStyle/>
          <a:p>
            <a:endParaRPr lang="zh-CN" altLang="en-US">
              <a:ea typeface="SimSun" pitchFamily="2" charset="-122"/>
              <a:cs typeface="SimSun"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90625" y="693738"/>
            <a:ext cx="4629150" cy="3471862"/>
          </a:xfrm>
          <a:ln/>
        </p:spPr>
      </p:sp>
      <p:sp>
        <p:nvSpPr>
          <p:cNvPr id="1976323" name="Rectangle 3"/>
          <p:cNvSpPr>
            <a:spLocks noGrp="1" noChangeArrowheads="1"/>
          </p:cNvSpPr>
          <p:nvPr>
            <p:ph type="body" idx="1"/>
          </p:nvPr>
        </p:nvSpPr>
        <p:spPr>
          <a:xfrm>
            <a:off x="935252" y="4398623"/>
            <a:ext cx="5139898" cy="4168119"/>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a:xfrm>
            <a:off x="1190625" y="693738"/>
            <a:ext cx="4629150" cy="3471862"/>
          </a:xfrm>
          <a:ln/>
        </p:spPr>
      </p:sp>
      <p:sp>
        <p:nvSpPr>
          <p:cNvPr id="1974275" name="Rectangle 3"/>
          <p:cNvSpPr>
            <a:spLocks noGrp="1" noChangeArrowheads="1"/>
          </p:cNvSpPr>
          <p:nvPr>
            <p:ph type="body" idx="1"/>
          </p:nvPr>
        </p:nvSpPr>
        <p:spPr>
          <a:xfrm>
            <a:off x="935252" y="4398622"/>
            <a:ext cx="5182916" cy="4387494"/>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90625" y="695325"/>
            <a:ext cx="4629150" cy="3471863"/>
          </a:xfrm>
          <a:ln/>
        </p:spPr>
      </p:sp>
      <p:sp>
        <p:nvSpPr>
          <p:cNvPr id="1972227" name="Rectangle 3"/>
          <p:cNvSpPr>
            <a:spLocks noGrp="1" noChangeArrowheads="1"/>
          </p:cNvSpPr>
          <p:nvPr>
            <p:ph type="body" idx="1"/>
          </p:nvPr>
        </p:nvSpPr>
        <p:spPr>
          <a:xfrm>
            <a:off x="935252" y="4398623"/>
            <a:ext cx="5139898" cy="4166529"/>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a:effectLst>
                  <a:outerShdw blurRad="38100" dist="38100" dir="2700000" algn="tl">
                    <a:srgbClr val="DDDDDD"/>
                  </a:outerShdw>
                </a:effectLst>
                <a:ea typeface="SimSun" pitchFamily="2" charset="-122"/>
                <a:cs typeface="SimSun" pitchFamily="2" charset="-122"/>
              </a:rPr>
              <a:t>CTS </a:t>
            </a:r>
            <a:r>
              <a:rPr lang="en-US" altLang="zh-CN" sz="4400" dirty="0" smtClean="0">
                <a:effectLst>
                  <a:outerShdw blurRad="38100" dist="38100" dir="2700000" algn="tl">
                    <a:srgbClr val="DDDDDD"/>
                  </a:outerShdw>
                </a:effectLst>
                <a:ea typeface="SimSun" pitchFamily="2" charset="-122"/>
                <a:cs typeface="SimSun" pitchFamily="2" charset="-122"/>
              </a:rPr>
              <a:t>Secretary Report</a:t>
            </a:r>
            <a:br>
              <a:rPr lang="en-US" altLang="zh-CN" sz="4400" dirty="0" smtClean="0">
                <a:effectLst>
                  <a:outerShdw blurRad="38100" dist="38100" dir="2700000" algn="tl">
                    <a:srgbClr val="DDDDDD"/>
                  </a:outerShdw>
                </a:effectLst>
                <a:ea typeface="SimSun" pitchFamily="2" charset="-122"/>
                <a:cs typeface="SimSun" pitchFamily="2" charset="-122"/>
              </a:rPr>
            </a:br>
            <a:r>
              <a:rPr lang="en-US" altLang="zh-CN" sz="4400" dirty="0" smtClean="0">
                <a:effectLst>
                  <a:outerShdw blurRad="38100" dist="38100" dir="2700000" algn="tl">
                    <a:srgbClr val="DDDDDD"/>
                  </a:outerShdw>
                </a:effectLst>
                <a:ea typeface="SimSun" pitchFamily="2" charset="-122"/>
                <a:cs typeface="SimSun" pitchFamily="2" charset="-122"/>
              </a:rPr>
              <a:t>Don Drumtra </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IEEE </a:t>
            </a:r>
            <a:r>
              <a:rPr lang="en-US" altLang="zh-CN" b="0" dirty="0">
                <a:ea typeface="SimSun" pitchFamily="2" charset="-122"/>
                <a:cs typeface="SimSun" pitchFamily="2" charset="-122"/>
              </a:rPr>
              <a:t>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Fall ExCom Meeting</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September 16, 2017</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a:xfrm>
            <a:off x="685800" y="381000"/>
            <a:ext cx="7772400" cy="1143000"/>
          </a:xfrm>
        </p:spPr>
        <p:txBody>
          <a:bodyPr/>
          <a:lstStyle/>
          <a:p>
            <a:r>
              <a:rPr lang="en-US" altLang="zh-CN" dirty="0" smtClean="0">
                <a:ea typeface="SimSun" pitchFamily="2" charset="-122"/>
                <a:cs typeface="SimSun" pitchFamily="2" charset="-122"/>
              </a:rPr>
              <a:t>Chapter L31 Reports</a:t>
            </a:r>
            <a:endParaRPr lang="en-US" altLang="zh-CN" dirty="0">
              <a:ea typeface="SimSun" pitchFamily="2" charset="-122"/>
              <a:cs typeface="SimSun" pitchFamily="2" charset="-122"/>
            </a:endParaRPr>
          </a:p>
        </p:txBody>
      </p:sp>
      <p:graphicFrame>
        <p:nvGraphicFramePr>
          <p:cNvPr id="5" name="Object 9"/>
          <p:cNvGraphicFramePr>
            <a:graphicFrameLocks noGrp="1" noChangeAspect="1"/>
          </p:cNvGraphicFramePr>
          <p:nvPr>
            <p:ph idx="1"/>
            <p:extLst>
              <p:ext uri="{D42A27DB-BD31-4B8C-83A1-F6EECF244321}">
                <p14:modId xmlns:p14="http://schemas.microsoft.com/office/powerpoint/2010/main" xmlns="" val="443515623"/>
              </p:ext>
            </p:extLst>
          </p:nvPr>
        </p:nvGraphicFramePr>
        <p:xfrm>
          <a:off x="0" y="1355301"/>
          <a:ext cx="8991600" cy="51995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Chapters with Most Meetings</a:t>
            </a:r>
            <a:endParaRPr lang="en-US" dirty="0"/>
          </a:p>
        </p:txBody>
      </p:sp>
      <p:sp>
        <p:nvSpPr>
          <p:cNvPr id="3" name="Content Placeholder 2"/>
          <p:cNvSpPr>
            <a:spLocks noGrp="1"/>
          </p:cNvSpPr>
          <p:nvPr>
            <p:ph idx="1"/>
          </p:nvPr>
        </p:nvSpPr>
        <p:spPr/>
        <p:txBody>
          <a:bodyPr/>
          <a:lstStyle/>
          <a:p>
            <a:r>
              <a:rPr lang="en-US" dirty="0" smtClean="0"/>
              <a:t>High meetings for regular chapters</a:t>
            </a:r>
            <a:r>
              <a:rPr lang="en-US" sz="2400" dirty="0" smtClean="0"/>
              <a:t> </a:t>
            </a:r>
          </a:p>
          <a:p>
            <a:pPr>
              <a:buNone/>
            </a:pPr>
            <a:r>
              <a:rPr lang="en-US" sz="2400" dirty="0" smtClean="0"/>
              <a:t>              </a:t>
            </a:r>
            <a:r>
              <a:rPr lang="en-US" sz="2000" dirty="0" smtClean="0"/>
              <a:t>(Total / Tech)</a:t>
            </a:r>
          </a:p>
          <a:p>
            <a:pPr lvl="1"/>
            <a:r>
              <a:rPr lang="en-US" b="1" dirty="0" smtClean="0">
                <a:solidFill>
                  <a:schemeClr val="accent5">
                    <a:lumMod val="50000"/>
                  </a:schemeClr>
                </a:solidFill>
              </a:rPr>
              <a:t>C16/EMB18-AUS, 19/10</a:t>
            </a:r>
          </a:p>
          <a:p>
            <a:pPr lvl="1"/>
            <a:r>
              <a:rPr lang="en-US" b="1" dirty="0" smtClean="0">
                <a:solidFill>
                  <a:schemeClr val="accent5">
                    <a:lumMod val="50000"/>
                  </a:schemeClr>
                </a:solidFill>
              </a:rPr>
              <a:t>(PI2)  PE31/PEL35/IE13/IA34: 18/9</a:t>
            </a:r>
          </a:p>
          <a:p>
            <a:endParaRPr lang="en-US" dirty="0" smtClean="0"/>
          </a:p>
          <a:p>
            <a:r>
              <a:rPr lang="en-US" dirty="0" smtClean="0"/>
              <a:t>High meetings for affinity group chapters</a:t>
            </a:r>
          </a:p>
          <a:p>
            <a:pPr lvl="1"/>
            <a:r>
              <a:rPr lang="en-US" b="1" dirty="0" err="1" smtClean="0">
                <a:solidFill>
                  <a:srgbClr val="009900"/>
                </a:solidFill>
              </a:rPr>
              <a:t>WIE</a:t>
            </a:r>
            <a:r>
              <a:rPr lang="en-US" b="1" dirty="0" smtClean="0">
                <a:solidFill>
                  <a:srgbClr val="009900"/>
                </a:solidFill>
              </a:rPr>
              <a:t> 10</a:t>
            </a:r>
            <a:endParaRPr lang="en-US" b="1" dirty="0" smtClean="0"/>
          </a:p>
          <a:p>
            <a:pPr lvl="1"/>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xmlns="" val="31338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L31 RED ALERTS</a:t>
            </a:r>
            <a:endParaRPr lang="en-US" dirty="0"/>
          </a:p>
        </p:txBody>
      </p:sp>
      <p:sp>
        <p:nvSpPr>
          <p:cNvPr id="3" name="Content Placeholder 2"/>
          <p:cNvSpPr>
            <a:spLocks noGrp="1"/>
          </p:cNvSpPr>
          <p:nvPr>
            <p:ph idx="1"/>
          </p:nvPr>
        </p:nvSpPr>
        <p:spPr/>
        <p:txBody>
          <a:bodyPr/>
          <a:lstStyle/>
          <a:p>
            <a:r>
              <a:rPr lang="en-US" sz="4000" dirty="0" smtClean="0"/>
              <a:t>Education</a:t>
            </a:r>
          </a:p>
          <a:p>
            <a:r>
              <a:rPr lang="en-US" sz="4000" dirty="0" smtClean="0"/>
              <a:t>Instruments and Measurement</a:t>
            </a:r>
          </a:p>
          <a:p>
            <a:r>
              <a:rPr lang="en-US" sz="4000" dirty="0" smtClean="0"/>
              <a:t>Product Safety Engineering</a:t>
            </a:r>
          </a:p>
          <a:p>
            <a:r>
              <a:rPr lang="en-US" sz="4000" dirty="0" smtClean="0"/>
              <a:t>Technology Management   Council</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2" name="Rectangle 4"/>
          <p:cNvSpPr>
            <a:spLocks noGrp="1" noChangeArrowheads="1"/>
          </p:cNvSpPr>
          <p:nvPr>
            <p:ph type="title"/>
          </p:nvPr>
        </p:nvSpPr>
        <p:spPr/>
        <p:txBody>
          <a:bodyPr/>
          <a:lstStyle/>
          <a:p>
            <a:r>
              <a:rPr lang="en-US" altLang="zh-CN" smtClean="0"/>
              <a:t>Four General </a:t>
            </a:r>
            <a:r>
              <a:rPr lang="en-US" altLang="zh-CN" dirty="0" smtClean="0"/>
              <a:t>Observations</a:t>
            </a:r>
            <a:endParaRPr lang="en-US" altLang="zh-CN" dirty="0"/>
          </a:p>
        </p:txBody>
      </p:sp>
      <p:sp>
        <p:nvSpPr>
          <p:cNvPr id="1973253" name="Rectangle 5"/>
          <p:cNvSpPr>
            <a:spLocks noGrp="1" noChangeArrowheads="1"/>
          </p:cNvSpPr>
          <p:nvPr>
            <p:ph type="body" idx="1"/>
          </p:nvPr>
        </p:nvSpPr>
        <p:spPr>
          <a:xfrm>
            <a:off x="777240" y="1661160"/>
            <a:ext cx="7772400" cy="4419600"/>
          </a:xfrm>
        </p:spPr>
        <p:txBody>
          <a:bodyPr>
            <a:normAutofit fontScale="25000" lnSpcReduction="20000"/>
          </a:bodyPr>
          <a:lstStyle/>
          <a:p>
            <a:r>
              <a:rPr lang="en-US" altLang="zh-CN" sz="9600" dirty="0" err="1" smtClean="0"/>
              <a:t>vTools</a:t>
            </a:r>
            <a:r>
              <a:rPr lang="en-US" altLang="zh-CN" sz="9600" dirty="0" smtClean="0"/>
              <a:t> Events</a:t>
            </a:r>
          </a:p>
          <a:p>
            <a:pPr lvl="1"/>
            <a:r>
              <a:rPr lang="en-US" altLang="zh-CN" sz="9200" dirty="0" smtClean="0"/>
              <a:t>Schedule your meeting or workshops, then construct website.</a:t>
            </a:r>
          </a:p>
          <a:p>
            <a:pPr lvl="1"/>
            <a:r>
              <a:rPr lang="en-US" altLang="zh-CN" sz="9600" dirty="0" smtClean="0"/>
              <a:t>Don’t forget registration statistics and sign up sheet to help with filing L31 reports </a:t>
            </a:r>
          </a:p>
          <a:p>
            <a:pPr lvl="1"/>
            <a:endParaRPr lang="en-US" altLang="zh-CN" sz="9600" dirty="0" smtClean="0"/>
          </a:p>
          <a:p>
            <a:r>
              <a:rPr lang="en-US" altLang="zh-CN" sz="10000" dirty="0" err="1" smtClean="0"/>
              <a:t>vTools</a:t>
            </a:r>
            <a:r>
              <a:rPr lang="en-US" altLang="zh-CN" sz="10000" dirty="0" smtClean="0"/>
              <a:t> Reporting</a:t>
            </a:r>
          </a:p>
          <a:p>
            <a:pPr lvl="1"/>
            <a:r>
              <a:rPr lang="en-US" altLang="zh-CN" sz="9200" dirty="0" smtClean="0"/>
              <a:t>File L31 reports for all your meetings (including ones you did not schedule with </a:t>
            </a:r>
            <a:r>
              <a:rPr lang="en-US" altLang="zh-CN" sz="9200" dirty="0" err="1" smtClean="0"/>
              <a:t>vTools</a:t>
            </a:r>
            <a:r>
              <a:rPr lang="en-US" altLang="zh-CN" sz="9200" dirty="0" smtClean="0"/>
              <a:t>).</a:t>
            </a:r>
            <a:endParaRPr lang="en-US" altLang="zh-CN" sz="9600" dirty="0" smtClean="0"/>
          </a:p>
          <a:p>
            <a:pPr lvl="1"/>
            <a:r>
              <a:rPr lang="en-US" altLang="zh-CN" sz="9600" dirty="0" smtClean="0"/>
              <a:t>When you create new L31 report from existing ones for a joint meeting, remember to change your organization units </a:t>
            </a:r>
          </a:p>
          <a:p>
            <a:pPr lvl="1"/>
            <a:endParaRPr lang="en-US" altLang="zh-CN" dirty="0" smtClean="0"/>
          </a:p>
        </p:txBody>
      </p:sp>
    </p:spTree>
    <p:extLst>
      <p:ext uri="{BB962C8B-B14F-4D97-AF65-F5344CB8AC3E}">
        <p14:creationId xmlns:p14="http://schemas.microsoft.com/office/powerpoint/2010/main" xmlns="" val="174672935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dirty="0">
                <a:ea typeface="SimSun" pitchFamily="2" charset="-122"/>
                <a:cs typeface="SimSun" pitchFamily="2" charset="-122"/>
              </a:rPr>
              <a:t>QUESTIONS???</a:t>
            </a:r>
            <a:br>
              <a:rPr lang="en-US" altLang="zh-CN" sz="6000" dirty="0">
                <a:ea typeface="SimSun" pitchFamily="2" charset="-122"/>
                <a:cs typeface="SimSun" pitchFamily="2" charset="-122"/>
              </a:rPr>
            </a:br>
            <a:r>
              <a:rPr lang="en-US" altLang="zh-CN" sz="6000" dirty="0">
                <a:ea typeface="SimSun" pitchFamily="2" charset="-122"/>
                <a:cs typeface="SimSun" pitchFamily="2" charset="-122"/>
              </a:rPr>
              <a:t/>
            </a:r>
            <a:br>
              <a:rPr lang="en-US" altLang="zh-CN" sz="6000" dirty="0">
                <a:ea typeface="SimSun" pitchFamily="2" charset="-122"/>
                <a:cs typeface="SimSun" pitchFamily="2" charset="-122"/>
              </a:rPr>
            </a:br>
            <a:r>
              <a:rPr lang="en-US" altLang="zh-CN" sz="6000" dirty="0" smtClean="0">
                <a:ea typeface="SimSun" pitchFamily="2" charset="-122"/>
                <a:cs typeface="SimSun" pitchFamily="2" charset="-122"/>
              </a:rPr>
              <a:t>Thanks</a:t>
            </a:r>
            <a:endParaRPr lang="en-US" altLang="zh-CN" dirty="0">
              <a:ea typeface="SimSun" pitchFamily="2" charset="-122"/>
              <a:cs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12506</TotalTime>
  <Words>243</Words>
  <Application>Microsoft Office PowerPoint</Application>
  <PresentationFormat>On-screen Show (4:3)</PresentationFormat>
  <Paragraphs>35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CTS June 14th Meeting1</vt:lpstr>
      <vt:lpstr>CTS Secretary Report Don Drumtra   IEEE Central Texas Section  Fall ExCom Meeting September 16, 2017 San Marcos, TX</vt:lpstr>
      <vt:lpstr>Chapter L31 Reports</vt:lpstr>
      <vt:lpstr>Top Chapters with Most Meetings</vt:lpstr>
      <vt:lpstr>L31 RED ALERTS</vt:lpstr>
      <vt:lpstr>Four General Observations</vt:lpstr>
      <vt:lpstr>QUESTIONS???  Thanks</vt:lpstr>
    </vt:vector>
  </TitlesOfParts>
  <Company>Southwest Research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Don</cp:lastModifiedBy>
  <cp:revision>506</cp:revision>
  <cp:lastPrinted>2013-09-07T10:47:44Z</cp:lastPrinted>
  <dcterms:created xsi:type="dcterms:W3CDTF">2013-02-25T00:49:26Z</dcterms:created>
  <dcterms:modified xsi:type="dcterms:W3CDTF">2017-09-15T20:36:16Z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